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2"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3"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14"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1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solidFill>
                  <a:srgbClr val="838787"/>
                </a:solidFill>
                <a:latin typeface="DIN Alternate"/>
                <a:ea typeface="DIN Alternate"/>
                <a:cs typeface="DIN Alternate"/>
                <a:sym typeface="DIN Alternate"/>
              </a:defRPr>
            </a:lvl1pPr>
          </a:lstStyle>
          <a:p>
            <a:pPr/>
            <a:r>
              <a:t>Text</a:t>
            </a:r>
          </a:p>
        </p:txBody>
      </p:sp>
      <p:sp>
        <p:nvSpPr>
          <p:cNvPr id="10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10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1" name="Image"/>
          <p:cNvSpPr/>
          <p:nvPr>
            <p:ph type="pic" sz="half" idx="13"/>
          </p:nvPr>
        </p:nvSpPr>
        <p:spPr>
          <a:xfrm>
            <a:off x="6503154" y="0"/>
            <a:ext cx="6502401" cy="4864100"/>
          </a:xfrm>
          <a:prstGeom prst="rect">
            <a:avLst/>
          </a:prstGeom>
        </p:spPr>
        <p:txBody>
          <a:bodyPr lIns="91439" tIns="45719" rIns="91439" bIns="45719">
            <a:noAutofit/>
          </a:bodyPr>
          <a:lstStyle/>
          <a:p>
            <a:pPr/>
          </a:p>
        </p:txBody>
      </p:sp>
      <p:sp>
        <p:nvSpPr>
          <p:cNvPr id="112" name="Image"/>
          <p:cNvSpPr/>
          <p:nvPr>
            <p:ph type="pic" sz="half" idx="14"/>
          </p:nvPr>
        </p:nvSpPr>
        <p:spPr>
          <a:xfrm>
            <a:off x="6502400" y="4902200"/>
            <a:ext cx="6502400" cy="4864100"/>
          </a:xfrm>
          <a:prstGeom prst="rect">
            <a:avLst/>
          </a:prstGeom>
        </p:spPr>
        <p:txBody>
          <a:bodyPr lIns="91439" tIns="45719" rIns="91439" bIns="45719">
            <a:noAutofit/>
          </a:bodyPr>
          <a:lstStyle/>
          <a:p>
            <a:pPr/>
          </a:p>
        </p:txBody>
      </p:sp>
      <p:sp>
        <p:nvSpPr>
          <p:cNvPr id="113" name="Image"/>
          <p:cNvSpPr/>
          <p:nvPr>
            <p:ph type="pic" idx="15"/>
          </p:nvPr>
        </p:nvSpPr>
        <p:spPr>
          <a:xfrm>
            <a:off x="0" y="0"/>
            <a:ext cx="6468534" cy="9753600"/>
          </a:xfrm>
          <a:prstGeom prst="rect">
            <a:avLst/>
          </a:prstGeom>
        </p:spPr>
        <p:txBody>
          <a:bodyPr lIns="91439" tIns="45719" rIns="91439" bIns="45719">
            <a:noAutofit/>
          </a:bodyPr>
          <a:lstStyle/>
          <a:p>
            <a:pPr/>
          </a:p>
        </p:txBody>
      </p:sp>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222222"/>
        </a:solidFill>
      </p:bgPr>
    </p:bg>
    <p:spTree>
      <p:nvGrpSpPr>
        <p:cNvPr id="1" name=""/>
        <p:cNvGrpSpPr/>
        <p:nvPr/>
      </p:nvGrpSpPr>
      <p:grpSpPr>
        <a:xfrm>
          <a:off x="0" y="0"/>
          <a:ext cx="0" cy="0"/>
          <a:chOff x="0" y="0"/>
          <a:chExt cx="0" cy="0"/>
        </a:xfrm>
      </p:grpSpPr>
      <p:sp>
        <p:nvSpPr>
          <p:cNvPr id="121" name="Callout"/>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22" name="Type a quote here."/>
          <p:cNvSpPr txBox="1"/>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cap="all" sz="9400">
                <a:latin typeface="+mn-lt"/>
                <a:ea typeface="+mn-ea"/>
                <a:cs typeface="+mn-cs"/>
                <a:sym typeface="DIN Condensed"/>
              </a:defRPr>
            </a:lvl1pPr>
          </a:lstStyle>
          <a:p>
            <a:pPr/>
            <a:r>
              <a:t>Type a quote here.</a:t>
            </a:r>
          </a:p>
        </p:txBody>
      </p:sp>
      <p:sp>
        <p:nvSpPr>
          <p:cNvPr id="123" name="Johnny Appleseed"/>
          <p:cNvSpPr txBox="1"/>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solidFill>
                  <a:srgbClr val="838787"/>
                </a:solidFill>
                <a:latin typeface="+mn-lt"/>
                <a:ea typeface="+mn-ea"/>
                <a:cs typeface="+mn-cs"/>
                <a:sym typeface="DIN Condensed"/>
              </a:defRPr>
            </a:lvl1pPr>
          </a:lstStyle>
          <a:p>
            <a:pPr/>
            <a:r>
              <a:t>Johnny Appleseed</a:t>
            </a:r>
          </a:p>
        </p:txBody>
      </p:sp>
      <p:sp>
        <p:nvSpPr>
          <p:cNvPr id="124" name="Text"/>
          <p:cNvSpPr txBox="1"/>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solidFill>
                  <a:srgbClr val="838787"/>
                </a:solidFill>
                <a:latin typeface="DIN Alternate"/>
                <a:ea typeface="DIN Alternate"/>
                <a:cs typeface="DIN Alternate"/>
                <a:sym typeface="DIN Alternate"/>
              </a:defRPr>
            </a:lvl1pPr>
          </a:lstStyle>
          <a:p>
            <a:pPr/>
            <a:r>
              <a:t>Text</a:t>
            </a:r>
          </a:p>
        </p:txBody>
      </p:sp>
      <p:sp>
        <p:nvSpPr>
          <p:cNvPr id="1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32" name="Type a quote here."/>
          <p:cNvSpPr txBox="1"/>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cap="all" sz="9400">
                <a:latin typeface="+mn-lt"/>
                <a:ea typeface="+mn-ea"/>
                <a:cs typeface="+mn-cs"/>
                <a:sym typeface="DIN Condensed"/>
              </a:defRPr>
            </a:lvl1pPr>
          </a:lstStyle>
          <a:p>
            <a:pPr/>
            <a:r>
              <a:t>Type a quote here.</a:t>
            </a:r>
          </a:p>
        </p:txBody>
      </p:sp>
      <p:sp>
        <p:nvSpPr>
          <p:cNvPr id="133" name="Image"/>
          <p:cNvSpPr/>
          <p:nvPr>
            <p:ph type="pic" idx="14"/>
          </p:nvPr>
        </p:nvSpPr>
        <p:spPr>
          <a:xfrm>
            <a:off x="0" y="0"/>
            <a:ext cx="5486400" cy="9753600"/>
          </a:xfrm>
          <a:prstGeom prst="rect">
            <a:avLst/>
          </a:prstGeom>
        </p:spPr>
        <p:txBody>
          <a:bodyPr lIns="91439" tIns="45719" rIns="91439" bIns="45719">
            <a:noAutofit/>
          </a:bodyPr>
          <a:lstStyle/>
          <a:p>
            <a:pPr/>
          </a:p>
        </p:txBody>
      </p:sp>
      <p:sp>
        <p:nvSpPr>
          <p:cNvPr id="134" name="Johnny Appleseed"/>
          <p:cNvSpPr txBox="1"/>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pPr/>
            <a:r>
              <a:t>Johnny Appleseed</a:t>
            </a: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4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14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Blank Alt">
    <p:spTree>
      <p:nvGrpSpPr>
        <p:cNvPr id="1" name=""/>
        <p:cNvGrpSpPr/>
        <p:nvPr/>
      </p:nvGrpSpPr>
      <p:grpSpPr>
        <a:xfrm>
          <a:off x="0" y="0"/>
          <a:ext cx="0" cy="0"/>
          <a:chOff x="0" y="0"/>
          <a:chExt cx="0" cy="0"/>
        </a:xfrm>
      </p:grpSpPr>
      <p:sp>
        <p:nvSpPr>
          <p:cNvPr id="15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2" name="Image"/>
          <p:cNvSpPr/>
          <p:nvPr>
            <p:ph type="pic" idx="13"/>
          </p:nvPr>
        </p:nvSpPr>
        <p:spPr>
          <a:xfrm>
            <a:off x="0" y="0"/>
            <a:ext cx="13004800" cy="9753600"/>
          </a:xfrm>
          <a:prstGeom prst="rect">
            <a:avLst/>
          </a:prstGeom>
        </p:spPr>
        <p:txBody>
          <a:bodyPr lIns="91439" tIns="45719" rIns="91439" bIns="45719">
            <a:noAutofit/>
          </a:bodyPr>
          <a:lstStyle/>
          <a:p>
            <a:pPr/>
          </a:p>
        </p:txBody>
      </p:sp>
      <p:sp>
        <p:nvSpPr>
          <p:cNvPr id="23" name="Line"/>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2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2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26"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mp; Subtitle Alt">
    <p:spTree>
      <p:nvGrpSpPr>
        <p:cNvPr id="1" name=""/>
        <p:cNvGrpSpPr/>
        <p:nvPr/>
      </p:nvGrpSpPr>
      <p:grpSpPr>
        <a:xfrm>
          <a:off x="0" y="0"/>
          <a:ext cx="0" cy="0"/>
          <a:chOff x="0" y="0"/>
          <a:chExt cx="0" cy="0"/>
        </a:xfrm>
      </p:grpSpPr>
      <p:sp>
        <p:nvSpPr>
          <p:cNvPr id="33"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4" name="Title Text"/>
          <p:cNvSpPr txBox="1"/>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35" name="Body Level One…"/>
          <p:cNvSpPr txBox="1"/>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36" name="Slide Number"/>
          <p:cNvSpPr txBox="1"/>
          <p:nvPr>
            <p:ph type="sldNum" sz="quarter" idx="2"/>
          </p:nvPr>
        </p:nvSpPr>
        <p:spPr>
          <a:xfrm>
            <a:off x="12161859" y="4191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 Center">
    <p:bg>
      <p:bgPr>
        <a:solidFill>
          <a:srgbClr val="222222"/>
        </a:solidFill>
      </p:bgPr>
    </p:bg>
    <p:spTree>
      <p:nvGrpSpPr>
        <p:cNvPr id="1" name=""/>
        <p:cNvGrpSpPr/>
        <p:nvPr/>
      </p:nvGrpSpPr>
      <p:grpSpPr>
        <a:xfrm>
          <a:off x="0" y="0"/>
          <a:ext cx="0" cy="0"/>
          <a:chOff x="0" y="0"/>
          <a:chExt cx="0" cy="0"/>
        </a:xfrm>
      </p:grpSpPr>
      <p:sp>
        <p:nvSpPr>
          <p:cNvPr id="43" name="Title Text"/>
          <p:cNvSpPr txBox="1"/>
          <p:nvPr>
            <p:ph type="title"/>
          </p:nvPr>
        </p:nvSpPr>
        <p:spPr>
          <a:xfrm>
            <a:off x="406400" y="4038600"/>
            <a:ext cx="12192000" cy="4521200"/>
          </a:xfrm>
          <a:prstGeom prst="rect">
            <a:avLst/>
          </a:prstGeom>
        </p:spPr>
        <p:txBody>
          <a:bodyPr/>
          <a:lstStyle>
            <a:lvl1pPr>
              <a:spcBef>
                <a:spcPts val="0"/>
              </a:spcBef>
              <a:defRPr sz="17000"/>
            </a:lvl1pPr>
          </a:lstStyle>
          <a:p>
            <a:pPr/>
            <a:r>
              <a:t>Title Text</a:t>
            </a:r>
          </a:p>
        </p:txBody>
      </p:sp>
      <p:sp>
        <p:nvSpPr>
          <p:cNvPr id="44"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1" name="Line"/>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2" name="Image"/>
          <p:cNvSpPr/>
          <p:nvPr>
            <p:ph type="pic" idx="13"/>
          </p:nvPr>
        </p:nvSpPr>
        <p:spPr>
          <a:xfrm>
            <a:off x="0" y="0"/>
            <a:ext cx="5486400" cy="9753600"/>
          </a:xfrm>
          <a:prstGeom prst="rect">
            <a:avLst/>
          </a:prstGeom>
        </p:spPr>
        <p:txBody>
          <a:bodyPr lIns="91439" tIns="45719" rIns="91439" bIns="45719">
            <a:noAutofit/>
          </a:bodyPr>
          <a:lstStyle/>
          <a:p>
            <a:pPr/>
          </a:p>
        </p:txBody>
      </p:sp>
      <p:sp>
        <p:nvSpPr>
          <p:cNvPr id="53" name="Title Text"/>
          <p:cNvSpPr txBox="1"/>
          <p:nvPr>
            <p:ph type="title"/>
          </p:nvPr>
        </p:nvSpPr>
        <p:spPr>
          <a:xfrm>
            <a:off x="5892800" y="6426200"/>
            <a:ext cx="6705600" cy="2705100"/>
          </a:xfrm>
          <a:prstGeom prst="rect">
            <a:avLst/>
          </a:prstGeom>
        </p:spPr>
        <p:txBody>
          <a:bodyPr/>
          <a:lstStyle>
            <a:lvl1pPr>
              <a:spcBef>
                <a:spcPts val="0"/>
              </a:spcBef>
              <a:defRPr sz="17000"/>
            </a:lvl1pPr>
          </a:lstStyle>
          <a:p>
            <a:pPr/>
            <a:r>
              <a:t>Title Text</a:t>
            </a:r>
          </a:p>
        </p:txBody>
      </p:sp>
      <p:sp>
        <p:nvSpPr>
          <p:cNvPr id="54" name="Body Level One…"/>
          <p:cNvSpPr txBox="1"/>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55" name="Slide Number"/>
          <p:cNvSpPr txBox="1"/>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2"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solidFill>
                  <a:srgbClr val="838787"/>
                </a:solidFill>
                <a:latin typeface="DIN Alternate"/>
                <a:ea typeface="DIN Alternate"/>
                <a:cs typeface="DIN Alternate"/>
                <a:sym typeface="DIN Alternate"/>
              </a:defRPr>
            </a:lvl1pPr>
          </a:lstStyle>
          <a:p>
            <a:pPr/>
            <a:r>
              <a:t>Text</a:t>
            </a:r>
          </a:p>
        </p:txBody>
      </p:sp>
      <p:sp>
        <p:nvSpPr>
          <p:cNvPr id="63" name="Title Text"/>
          <p:cNvSpPr txBox="1"/>
          <p:nvPr>
            <p:ph type="title"/>
          </p:nvPr>
        </p:nvSpPr>
        <p:spPr>
          <a:prstGeom prst="rect">
            <a:avLst/>
          </a:prstGeom>
        </p:spPr>
        <p:txBody>
          <a:bodyPr/>
          <a:lstStyle/>
          <a:p>
            <a:pPr/>
            <a:r>
              <a:t>Title Text</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solidFill>
                  <a:srgbClr val="838787"/>
                </a:solidFill>
                <a:latin typeface="DIN Alternate"/>
                <a:ea typeface="DIN Alternate"/>
                <a:cs typeface="DIN Alternate"/>
                <a:sym typeface="DIN Alternate"/>
              </a:defRPr>
            </a:lvl1pPr>
          </a:lstStyle>
          <a:p>
            <a:pPr/>
            <a:r>
              <a:t>Text</a:t>
            </a:r>
          </a:p>
        </p:txBody>
      </p:sp>
      <p:sp>
        <p:nvSpPr>
          <p:cNvPr id="72" name="Title Text"/>
          <p:cNvSpPr txBox="1"/>
          <p:nvPr>
            <p:ph type="title"/>
          </p:nvPr>
        </p:nvSpPr>
        <p:spPr>
          <a:prstGeom prst="rect">
            <a:avLst/>
          </a:prstGeom>
        </p:spPr>
        <p:txBody>
          <a:bodyPr/>
          <a:lstStyle/>
          <a:p>
            <a:pPr/>
            <a:r>
              <a:t>Title Text</a:t>
            </a:r>
          </a:p>
        </p:txBody>
      </p:sp>
      <p:sp>
        <p:nvSpPr>
          <p:cNvPr id="7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7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Alt">
    <p:spTree>
      <p:nvGrpSpPr>
        <p:cNvPr id="1" name=""/>
        <p:cNvGrpSpPr/>
        <p:nvPr/>
      </p:nvGrpSpPr>
      <p:grpSpPr>
        <a:xfrm>
          <a:off x="0" y="0"/>
          <a:ext cx="0" cy="0"/>
          <a:chOff x="0" y="0"/>
          <a:chExt cx="0" cy="0"/>
        </a:xfrm>
      </p:grpSpPr>
      <p:sp>
        <p:nvSpPr>
          <p:cNvPr id="8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solidFill>
                  <a:srgbClr val="838787"/>
                </a:solidFill>
                <a:latin typeface="DIN Alternate"/>
                <a:ea typeface="DIN Alternate"/>
                <a:cs typeface="DIN Alternate"/>
                <a:sym typeface="DIN Alternate"/>
              </a:defRPr>
            </a:lvl1pPr>
          </a:lstStyle>
          <a:p>
            <a:pPr/>
            <a:r>
              <a:t>Text</a:t>
            </a:r>
          </a:p>
        </p:txBody>
      </p:sp>
      <p:sp>
        <p:nvSpPr>
          <p:cNvPr id="82" name="Title Text"/>
          <p:cNvSpPr txBox="1"/>
          <p:nvPr>
            <p:ph type="title"/>
          </p:nvPr>
        </p:nvSpPr>
        <p:spPr>
          <a:prstGeom prst="rect">
            <a:avLst/>
          </a:prstGeom>
        </p:spPr>
        <p:txBody>
          <a:bodyPr/>
          <a:lstStyle/>
          <a:p>
            <a:pPr/>
            <a:r>
              <a:t>Title Text</a:t>
            </a:r>
          </a:p>
        </p:txBody>
      </p:sp>
      <p:sp>
        <p:nvSpPr>
          <p:cNvPr id="83" name="Body Level One…"/>
          <p:cNvSpPr txBox="1"/>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1" name="Text"/>
          <p:cNvSpPr txBox="1"/>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solidFill>
                  <a:srgbClr val="838787"/>
                </a:solidFill>
                <a:latin typeface="DIN Alternate"/>
                <a:ea typeface="DIN Alternate"/>
                <a:cs typeface="DIN Alternate"/>
                <a:sym typeface="DIN Alternate"/>
              </a:defRPr>
            </a:lvl1pPr>
          </a:lstStyle>
          <a:p>
            <a:pPr/>
            <a:r>
              <a:t>Text</a:t>
            </a:r>
          </a:p>
        </p:txBody>
      </p:sp>
      <p:sp>
        <p:nvSpPr>
          <p:cNvPr id="92" name="Image"/>
          <p:cNvSpPr/>
          <p:nvPr>
            <p:ph type="pic" sz="half" idx="14"/>
          </p:nvPr>
        </p:nvSpPr>
        <p:spPr>
          <a:xfrm>
            <a:off x="7112000" y="1536700"/>
            <a:ext cx="5486400" cy="7797800"/>
          </a:xfrm>
          <a:prstGeom prst="rect">
            <a:avLst/>
          </a:prstGeom>
        </p:spPr>
        <p:txBody>
          <a:bodyPr lIns="91439" tIns="45719" rIns="91439" bIns="45719">
            <a:noAutofit/>
          </a:bodyPr>
          <a:lstStyle/>
          <a:p>
            <a:pPr/>
          </a:p>
        </p:txBody>
      </p:sp>
      <p:sp>
        <p:nvSpPr>
          <p:cNvPr id="93" name="Title Text"/>
          <p:cNvSpPr txBox="1"/>
          <p:nvPr>
            <p:ph type="title"/>
          </p:nvPr>
        </p:nvSpPr>
        <p:spPr>
          <a:xfrm>
            <a:off x="406400" y="1536700"/>
            <a:ext cx="6299200" cy="723900"/>
          </a:xfrm>
          <a:prstGeom prst="rect">
            <a:avLst/>
          </a:prstGeom>
        </p:spPr>
        <p:txBody>
          <a:bodyPr/>
          <a:lstStyle/>
          <a:p>
            <a:pPr/>
            <a:r>
              <a:t>Title Text</a:t>
            </a:r>
          </a:p>
        </p:txBody>
      </p:sp>
      <p:sp>
        <p:nvSpPr>
          <p:cNvPr id="94" name="Body Level One…"/>
          <p:cNvSpPr txBox="1"/>
          <p:nvPr>
            <p:ph type="body" sz="half" idx="1"/>
          </p:nvPr>
        </p:nvSpPr>
        <p:spPr>
          <a:xfrm>
            <a:off x="406400" y="2743200"/>
            <a:ext cx="6299200" cy="6108700"/>
          </a:xfrm>
          <a:prstGeom prst="rect">
            <a:avLst/>
          </a:prstGeom>
        </p:spPr>
        <p:txBody>
          <a:bodyPr/>
          <a:lstStyle>
            <a:lvl1pPr marL="444500" indent="-444500">
              <a:buClr>
                <a:schemeClr val="accent1"/>
              </a:buClr>
              <a:buChar char="▸"/>
              <a:defRPr sz="2800">
                <a:solidFill>
                  <a:srgbClr val="838787"/>
                </a:solidFill>
                <a:latin typeface="Avenir Next Medium"/>
                <a:ea typeface="Avenir Next Medium"/>
                <a:cs typeface="Avenir Next Medium"/>
                <a:sym typeface="Avenir Next Medium"/>
              </a:defRPr>
            </a:lvl1pPr>
            <a:lvl2pPr>
              <a:buClr>
                <a:schemeClr val="accent1"/>
              </a:buClr>
              <a:buChar char="▸"/>
              <a:defRPr sz="2800">
                <a:solidFill>
                  <a:srgbClr val="838787"/>
                </a:solidFill>
                <a:latin typeface="Avenir Next Medium"/>
                <a:ea typeface="Avenir Next Medium"/>
                <a:cs typeface="Avenir Next Medium"/>
                <a:sym typeface="Avenir Next Medium"/>
              </a:defRPr>
            </a:lvl2pPr>
            <a:lvl3pPr>
              <a:buClr>
                <a:schemeClr val="accent1"/>
              </a:buClr>
              <a:buChar char="▸"/>
              <a:defRPr sz="2800">
                <a:solidFill>
                  <a:srgbClr val="838787"/>
                </a:solidFill>
                <a:latin typeface="Avenir Next Medium"/>
                <a:ea typeface="Avenir Next Medium"/>
                <a:cs typeface="Avenir Next Medium"/>
                <a:sym typeface="Avenir Next Medium"/>
              </a:defRPr>
            </a:lvl3pPr>
            <a:lvl4pPr>
              <a:buClr>
                <a:schemeClr val="accent1"/>
              </a:buClr>
              <a:buChar char="▸"/>
              <a:defRPr sz="2800">
                <a:solidFill>
                  <a:srgbClr val="838787"/>
                </a:solidFill>
                <a:latin typeface="Avenir Next Medium"/>
                <a:ea typeface="Avenir Next Medium"/>
                <a:cs typeface="Avenir Next Medium"/>
                <a:sym typeface="Avenir Next Medium"/>
              </a:defRPr>
            </a:lvl4pPr>
            <a:lvl5pPr>
              <a:buClr>
                <a:schemeClr val="accent1"/>
              </a:buClr>
              <a:buChar char="▸"/>
              <a:defRPr sz="2800">
                <a:solidFill>
                  <a:srgbClr val="838787"/>
                </a:solidFill>
                <a:latin typeface="Avenir Next Medium"/>
                <a:ea typeface="Avenir Next Medium"/>
                <a:cs typeface="Avenir Next Medium"/>
                <a:sym typeface="Avenir Next Medium"/>
              </a:defRPr>
            </a:lvl5pPr>
          </a:lstStyle>
          <a:p>
            <a:pPr/>
            <a:r>
              <a:t>Body Level One</a:t>
            </a:r>
          </a:p>
          <a:p>
            <a:pPr lvl="1"/>
            <a:r>
              <a:t>Body Level Two</a:t>
            </a:r>
          </a:p>
          <a:p>
            <a:pPr lvl="2"/>
            <a:r>
              <a:t>Body Level Three</a:t>
            </a:r>
          </a:p>
          <a:p>
            <a:pPr lvl="3"/>
            <a:r>
              <a:t>Body Level Four</a:t>
            </a:r>
          </a:p>
          <a:p>
            <a:pPr lvl="4"/>
            <a:r>
              <a:t>Body Level Five</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Line"/>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Title Text"/>
          <p:cNvSpPr txBox="1"/>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Body Level One…"/>
          <p:cNvSpPr txBox="1"/>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5" name="Slide Number"/>
          <p:cNvSpPr txBox="1"/>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pPr/>
            <a:fld id="{86CB4B4D-7CA3-9044-876B-883B54F8677D}" type="slidenum"/>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9pPr>
    </p:titleStyle>
    <p:bodyStyle>
      <a:lvl1pPr marL="143808" marR="0" indent="-143808"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FFFFFF"/>
          </a:solidFill>
          <a:uFillTx/>
          <a:latin typeface="Helvetica Neue"/>
          <a:ea typeface="Helvetica Neue"/>
          <a:cs typeface="Helvetica Neue"/>
          <a:sym typeface="Helvetica Neue"/>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FFFFFF"/>
          </a:solidFill>
          <a:uFillTx/>
          <a:latin typeface="Helvetica Neue"/>
          <a:ea typeface="Helvetica Neue"/>
          <a:cs typeface="Helvetica Neue"/>
          <a:sym typeface="Helvetica Neue"/>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FFFFFF"/>
          </a:solidFill>
          <a:uFillTx/>
          <a:latin typeface="Helvetica Neue"/>
          <a:ea typeface="Helvetica Neue"/>
          <a:cs typeface="Helvetica Neue"/>
          <a:sym typeface="Helvetica Neue"/>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FFFFFF"/>
          </a:solidFill>
          <a:uFillTx/>
          <a:latin typeface="Helvetica Neue"/>
          <a:ea typeface="Helvetica Neue"/>
          <a:cs typeface="Helvetica Neue"/>
          <a:sym typeface="Helvetica Neue"/>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FFFFFF"/>
          </a:solidFill>
          <a:uFillTx/>
          <a:latin typeface="Helvetica Neue"/>
          <a:ea typeface="Helvetica Neue"/>
          <a:cs typeface="Helvetica Neue"/>
          <a:sym typeface="Helvetica Neue"/>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FFFFFF"/>
          </a:solidFill>
          <a:uFillTx/>
          <a:latin typeface="Helvetica Neue"/>
          <a:ea typeface="Helvetica Neue"/>
          <a:cs typeface="Helvetica Neue"/>
          <a:sym typeface="Helvetica Neue"/>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FFFFFF"/>
          </a:solidFill>
          <a:uFillTx/>
          <a:latin typeface="Helvetica Neue"/>
          <a:ea typeface="Helvetica Neue"/>
          <a:cs typeface="Helvetica Neue"/>
          <a:sym typeface="Helvetica Neue"/>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FFFFFF"/>
          </a:solidFill>
          <a:uFillTx/>
          <a:latin typeface="Helvetica Neue"/>
          <a:ea typeface="Helvetica Neue"/>
          <a:cs typeface="Helvetica Neue"/>
          <a:sym typeface="Helvetica Neue"/>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FFFFFF"/>
          </a:solidFill>
          <a:uFillTx/>
          <a:latin typeface="Helvetica Neue"/>
          <a:ea typeface="Helvetica Neue"/>
          <a:cs typeface="Helvetica Neue"/>
          <a:sym typeface="Helvetica Neue"/>
        </a:defRPr>
      </a:lvl9pPr>
    </p:bodyStyle>
    <p:otherStyle>
      <a:lvl1pPr marL="0" marR="0" indent="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geo.nyu.edu/catalog/nyu_2451_34572" TargetMode="External"/><Relationship Id="rId3" Type="http://schemas.openxmlformats.org/officeDocument/2006/relationships/hyperlink" Target="https://cocl.us/new_york_dataset"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png"/><Relationship Id="rId3"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4.png"/><Relationship Id="rId3" Type="http://schemas.openxmlformats.org/officeDocument/2006/relationships/image" Target="../media/image5.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chemeClr val="accent1">
            <a:hueOff val="262910"/>
            <a:satOff val="3867"/>
            <a:lumOff val="-18039"/>
          </a:schemeClr>
        </a:solidFill>
      </p:bgPr>
    </p:bg>
    <p:spTree>
      <p:nvGrpSpPr>
        <p:cNvPr id="1" name=""/>
        <p:cNvGrpSpPr/>
        <p:nvPr/>
      </p:nvGrpSpPr>
      <p:grpSpPr>
        <a:xfrm>
          <a:off x="0" y="0"/>
          <a:ext cx="0" cy="0"/>
          <a:chOff x="0" y="0"/>
          <a:chExt cx="0" cy="0"/>
        </a:xfrm>
      </p:grpSpPr>
      <p:sp>
        <p:nvSpPr>
          <p:cNvPr id="166" name="Emerging businesses"/>
          <p:cNvSpPr txBox="1"/>
          <p:nvPr>
            <p:ph type="ctrTitle"/>
          </p:nvPr>
        </p:nvSpPr>
        <p:spPr>
          <a:prstGeom prst="rect">
            <a:avLst/>
          </a:prstGeom>
        </p:spPr>
        <p:txBody>
          <a:bodyPr/>
          <a:lstStyle>
            <a:lvl1pPr defTabSz="449833">
              <a:defRPr sz="13089"/>
            </a:lvl1pPr>
          </a:lstStyle>
          <a:p>
            <a:pPr/>
            <a:r>
              <a:t>Emerging businesses</a:t>
            </a:r>
          </a:p>
        </p:txBody>
      </p:sp>
      <p:sp>
        <p:nvSpPr>
          <p:cNvPr id="167" name="Predicting the best business location"/>
          <p:cNvSpPr txBox="1"/>
          <p:nvPr>
            <p:ph type="subTitle" sz="quarter" idx="1"/>
          </p:nvPr>
        </p:nvSpPr>
        <p:spPr>
          <a:prstGeom prst="rect">
            <a:avLst/>
          </a:prstGeom>
        </p:spPr>
        <p:txBody>
          <a:bodyPr/>
          <a:lstStyle>
            <a:lvl1pPr>
              <a:defRPr sz="5000"/>
            </a:lvl1pPr>
          </a:lstStyle>
          <a:p>
            <a:pPr/>
            <a:r>
              <a:t>Predicting the best business location</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Understanding the data"/>
          <p:cNvSpPr txBox="1"/>
          <p:nvPr>
            <p:ph type="title"/>
          </p:nvPr>
        </p:nvSpPr>
        <p:spPr>
          <a:xfrm>
            <a:off x="406400" y="431800"/>
            <a:ext cx="12192000" cy="723900"/>
          </a:xfrm>
          <a:prstGeom prst="rect">
            <a:avLst/>
          </a:prstGeom>
        </p:spPr>
        <p:txBody>
          <a:bodyPr/>
          <a:lstStyle>
            <a:lvl1pPr defTabSz="467359">
              <a:spcBef>
                <a:spcPts val="2200"/>
              </a:spcBef>
              <a:defRPr sz="4800"/>
            </a:lvl1pPr>
          </a:lstStyle>
          <a:p>
            <a:pPr/>
            <a:r>
              <a:t>Understanding the data</a:t>
            </a:r>
          </a:p>
        </p:txBody>
      </p:sp>
      <p:sp>
        <p:nvSpPr>
          <p:cNvPr id="202" name="There was not a reliable or accurate source that could denote the actual location or neighborhood of each demographic.…"/>
          <p:cNvSpPr txBox="1"/>
          <p:nvPr>
            <p:ph type="body" idx="1"/>
          </p:nvPr>
        </p:nvSpPr>
        <p:spPr>
          <a:xfrm>
            <a:off x="406400" y="1281211"/>
            <a:ext cx="8572203" cy="7430989"/>
          </a:xfrm>
          <a:prstGeom prst="rect">
            <a:avLst/>
          </a:prstGeom>
        </p:spPr>
        <p:txBody>
          <a:bodyPr/>
          <a:lstStyle/>
          <a:p>
            <a:pPr/>
            <a:r>
              <a:t>There was not a reliable or accurate source that could denote the actual location or neighborhood of each demographic. </a:t>
            </a:r>
          </a:p>
          <a:p>
            <a:pPr/>
            <a:r>
              <a:t>Instead the only data found were in comparison to other neighborhoods instead of a general over view.</a:t>
            </a:r>
          </a:p>
          <a:p>
            <a:pPr/>
            <a:r>
              <a:t>Namely Washington Heights</a:t>
            </a:r>
          </a:p>
          <a:p>
            <a:pPr/>
            <a:r>
              <a:t>Relevance will be explained in the Conclusion</a:t>
            </a:r>
          </a:p>
        </p:txBody>
      </p:sp>
      <p:pic>
        <p:nvPicPr>
          <p:cNvPr id="203" name="Screen Shot 2019-06-11 at 9.29.16 PM.png" descr="Screen Shot 2019-06-11 at 9.29.16 PM.png"/>
          <p:cNvPicPr>
            <a:picLocks noChangeAspect="1"/>
          </p:cNvPicPr>
          <p:nvPr/>
        </p:nvPicPr>
        <p:blipFill>
          <a:blip r:embed="rId2">
            <a:extLst/>
          </a:blip>
          <a:stretch>
            <a:fillRect/>
          </a:stretch>
        </p:blipFill>
        <p:spPr>
          <a:xfrm>
            <a:off x="8829476" y="1154723"/>
            <a:ext cx="3370720" cy="8379098"/>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Conclusion"/>
          <p:cNvSpPr txBox="1"/>
          <p:nvPr>
            <p:ph type="title"/>
          </p:nvPr>
        </p:nvSpPr>
        <p:spPr>
          <a:xfrm>
            <a:off x="406400" y="431800"/>
            <a:ext cx="12192000" cy="723900"/>
          </a:xfrm>
          <a:prstGeom prst="rect">
            <a:avLst/>
          </a:prstGeom>
        </p:spPr>
        <p:txBody>
          <a:bodyPr/>
          <a:lstStyle>
            <a:lvl1pPr defTabSz="467359">
              <a:spcBef>
                <a:spcPts val="2200"/>
              </a:spcBef>
              <a:defRPr sz="4800"/>
            </a:lvl1pPr>
          </a:lstStyle>
          <a:p>
            <a:pPr/>
            <a:r>
              <a:t>Conclusion </a:t>
            </a:r>
          </a:p>
        </p:txBody>
      </p:sp>
      <p:sp>
        <p:nvSpPr>
          <p:cNvPr id="206" name="For our new clients, West Brooklyn appears to be the best starting location.…"/>
          <p:cNvSpPr txBox="1"/>
          <p:nvPr>
            <p:ph type="body" idx="1"/>
          </p:nvPr>
        </p:nvSpPr>
        <p:spPr>
          <a:xfrm>
            <a:off x="406400" y="1498600"/>
            <a:ext cx="12192000" cy="7849394"/>
          </a:xfrm>
          <a:prstGeom prst="rect">
            <a:avLst/>
          </a:prstGeom>
        </p:spPr>
        <p:txBody>
          <a:bodyPr/>
          <a:lstStyle/>
          <a:p>
            <a:pPr/>
            <a:r>
              <a:t>For our new clients, West Brooklyn appears to be the best starting location.</a:t>
            </a:r>
          </a:p>
          <a:p>
            <a:pPr/>
            <a:r>
              <a:t>It is close to the city center with direct access to the downtown area via two bridges. The only real competition was with Guadalupana Mexican Bakery with a rating of 8.3/10.</a:t>
            </a:r>
          </a:p>
          <a:p>
            <a:pPr/>
            <a:r>
              <a:t>However the bakery not a close direct competitor in terms of distance, but also because of their specialty. A bakery and not a restaurant.</a:t>
            </a:r>
          </a:p>
          <a:p>
            <a:pPr/>
            <a:r>
              <a:t>The base demographic of Latinos were found in NYC, which may give a supportive clientele, but that would be purely speculation. However it may still comfort the client.</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Future recommendations &amp; considerations"/>
          <p:cNvSpPr txBox="1"/>
          <p:nvPr>
            <p:ph type="title"/>
          </p:nvPr>
        </p:nvSpPr>
        <p:spPr>
          <a:xfrm>
            <a:off x="406400" y="428141"/>
            <a:ext cx="12192000" cy="723901"/>
          </a:xfrm>
          <a:prstGeom prst="rect">
            <a:avLst/>
          </a:prstGeom>
        </p:spPr>
        <p:txBody>
          <a:bodyPr/>
          <a:lstStyle>
            <a:lvl1pPr defTabSz="467359">
              <a:spcBef>
                <a:spcPts val="2200"/>
              </a:spcBef>
              <a:defRPr sz="4800"/>
            </a:lvl1pPr>
          </a:lstStyle>
          <a:p>
            <a:pPr/>
            <a:r>
              <a:t>Future recommendations &amp; considerations </a:t>
            </a:r>
          </a:p>
        </p:txBody>
      </p:sp>
      <p:sp>
        <p:nvSpPr>
          <p:cNvPr id="209" name="Brooklyn is an open area without direct competition…"/>
          <p:cNvSpPr txBox="1"/>
          <p:nvPr>
            <p:ph type="body" idx="1"/>
          </p:nvPr>
        </p:nvSpPr>
        <p:spPr>
          <a:xfrm>
            <a:off x="406400" y="1257300"/>
            <a:ext cx="12192000" cy="7952830"/>
          </a:xfrm>
          <a:prstGeom prst="rect">
            <a:avLst/>
          </a:prstGeom>
        </p:spPr>
        <p:txBody>
          <a:bodyPr/>
          <a:lstStyle/>
          <a:p>
            <a:pPr/>
            <a:r>
              <a:t>Brooklyn is an open area without direct competition </a:t>
            </a:r>
          </a:p>
          <a:p>
            <a:pPr/>
            <a:r>
              <a:t>Accuracies of models are subjected to change depending on opening/closures of other restaurants.</a:t>
            </a:r>
          </a:p>
          <a:p>
            <a:pPr/>
            <a:r>
              <a:t>Plus the considerations of the surrounding businesses/restaurants were only gathered through Foursquare. There might be unofficial or unverified businesses to consider.</a:t>
            </a:r>
          </a:p>
          <a:p>
            <a:pPr/>
            <a:r>
              <a:t>There is high competition in Manhattan, so it would be considered very risky to setup there.</a:t>
            </a:r>
          </a:p>
          <a:p>
            <a:pPr/>
            <a:r>
              <a:t>A more detailed analysis might be required to finalize the decision making situation for the clients. Including, but not limited to factors such as rent, human traffic or a comprehensive review of past restaurants in the area.</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Predicting location"/>
          <p:cNvSpPr txBox="1"/>
          <p:nvPr>
            <p:ph type="title"/>
          </p:nvPr>
        </p:nvSpPr>
        <p:spPr>
          <a:xfrm>
            <a:off x="406400" y="448656"/>
            <a:ext cx="12192001" cy="723901"/>
          </a:xfrm>
          <a:prstGeom prst="rect">
            <a:avLst/>
          </a:prstGeom>
        </p:spPr>
        <p:txBody>
          <a:bodyPr/>
          <a:lstStyle>
            <a:lvl1pPr defTabSz="467359">
              <a:spcBef>
                <a:spcPts val="2200"/>
              </a:spcBef>
              <a:defRPr sz="4800"/>
            </a:lvl1pPr>
          </a:lstStyle>
          <a:p>
            <a:pPr/>
            <a:r>
              <a:t>Predicting location </a:t>
            </a:r>
          </a:p>
        </p:txBody>
      </p:sp>
      <p:sp>
        <p:nvSpPr>
          <p:cNvPr id="170" name="A small family wants to open their own homemade family-owned dine-in restaurant in a New York City neighborhood, relatively close to the downtown area. As this is their very first attempt at a business venture, they have requested insight on several issues.…"/>
          <p:cNvSpPr txBox="1"/>
          <p:nvPr>
            <p:ph type="body" idx="1"/>
          </p:nvPr>
        </p:nvSpPr>
        <p:spPr>
          <a:xfrm>
            <a:off x="406400" y="1413088"/>
            <a:ext cx="12192000" cy="7438812"/>
          </a:xfrm>
          <a:prstGeom prst="rect">
            <a:avLst/>
          </a:prstGeom>
        </p:spPr>
        <p:txBody>
          <a:bodyPr/>
          <a:lstStyle/>
          <a:p>
            <a:pPr marL="430609" indent="-430609">
              <a:buChar char="‣"/>
            </a:pPr>
            <a:r>
              <a:t>A small family wants to open their own homemade family-owned dine-in restaurant in a New York City neighborhood, relatively close to the downtown area. As this is their very first attempt at a business venture, they have requested insight on several issues.</a:t>
            </a:r>
          </a:p>
          <a:p>
            <a:pPr marL="472281" indent="-472281">
              <a:buChar char="‣"/>
            </a:pPr>
            <a:r>
              <a:t>With such a diverse population, New York City has a wide range of cuisines and restaurants that can cater to varying price points and a wide variety of people. This creates a difficulty in finding suitable locations for business.</a:t>
            </a:r>
          </a:p>
          <a:p>
            <a:pPr>
              <a:buChar char="‣"/>
            </a:pPr>
            <a:r>
              <a:t>Any business would need to strategize carefully to maximize their reach and exploit the diversity present in New York City’s many neighborhoods.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Business queries"/>
          <p:cNvSpPr txBox="1"/>
          <p:nvPr>
            <p:ph type="title"/>
          </p:nvPr>
        </p:nvSpPr>
        <p:spPr>
          <a:xfrm>
            <a:off x="406400" y="438405"/>
            <a:ext cx="12192001" cy="723901"/>
          </a:xfrm>
          <a:prstGeom prst="rect">
            <a:avLst/>
          </a:prstGeom>
        </p:spPr>
        <p:txBody>
          <a:bodyPr/>
          <a:lstStyle>
            <a:lvl1pPr defTabSz="467359">
              <a:spcBef>
                <a:spcPts val="2200"/>
              </a:spcBef>
              <a:defRPr sz="4800"/>
            </a:lvl1pPr>
          </a:lstStyle>
          <a:p>
            <a:pPr/>
            <a:r>
              <a:t>Business queries </a:t>
            </a:r>
          </a:p>
        </p:txBody>
      </p:sp>
      <p:sp>
        <p:nvSpPr>
          <p:cNvPr id="173" name="Where would a brand new Mexican/ Latino restaurant find the space to distinguish themselves from the numerous competition and maximize income?…"/>
          <p:cNvSpPr txBox="1"/>
          <p:nvPr>
            <p:ph type="body" idx="1"/>
          </p:nvPr>
        </p:nvSpPr>
        <p:spPr>
          <a:xfrm>
            <a:off x="406399" y="1493870"/>
            <a:ext cx="12192001" cy="7381383"/>
          </a:xfrm>
          <a:prstGeom prst="rect">
            <a:avLst/>
          </a:prstGeom>
        </p:spPr>
        <p:txBody>
          <a:bodyPr/>
          <a:lstStyle/>
          <a:p>
            <a:pPr>
              <a:buChar char="‣"/>
            </a:pPr>
            <a:r>
              <a:t>Where would a brand new Mexican/ Latino restaurant find the space to distinguish themselves from the numerous competition and maximize income?</a:t>
            </a:r>
          </a:p>
          <a:p>
            <a:pPr>
              <a:buChar char="‣"/>
            </a:pPr>
          </a:p>
          <a:p>
            <a:pPr>
              <a:buChar char="‣"/>
            </a:pPr>
            <a:r>
              <a:t>Which neighborhood might have a supportive demographic (presumingly Latino/South American as it would be similar to the restaurant’s culinary influence) to help sustain business?</a:t>
            </a:r>
          </a:p>
          <a:p>
            <a:pPr>
              <a:buChar char="‣"/>
            </a:pPr>
          </a:p>
          <a:p>
            <a:pPr>
              <a:buChar char="‣"/>
            </a:pPr>
            <a:r>
              <a:t>How much competition might they face regarding similar restaurants? (Regarding proximity to NYC downtown area)</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Data acquisition and preparation"/>
          <p:cNvSpPr txBox="1"/>
          <p:nvPr>
            <p:ph type="title"/>
          </p:nvPr>
        </p:nvSpPr>
        <p:spPr>
          <a:xfrm>
            <a:off x="406400" y="450886"/>
            <a:ext cx="12192001" cy="723901"/>
          </a:xfrm>
          <a:prstGeom prst="rect">
            <a:avLst/>
          </a:prstGeom>
        </p:spPr>
        <p:txBody>
          <a:bodyPr/>
          <a:lstStyle>
            <a:lvl1pPr defTabSz="467359">
              <a:spcBef>
                <a:spcPts val="2200"/>
              </a:spcBef>
              <a:defRPr sz="4800"/>
            </a:lvl1pPr>
          </a:lstStyle>
          <a:p>
            <a:pPr/>
            <a:r>
              <a:t>Data acquisition and preparation </a:t>
            </a:r>
          </a:p>
        </p:txBody>
      </p:sp>
      <p:sp>
        <p:nvSpPr>
          <p:cNvPr id="176" name="The neighborhoods of New York City have a total of 5 boroughs and 306 neighborhoods. In order to segment the neighborhoods and explore them, I created a dataset that contains the 5 boroughs and the neighborhoods that exist in each borough as well as the the latitude and longitude coordinates of each neighborhood. (The link to such datasets: https://geo.nyu.edu/catalog/nyu_2451_34572 -  https://cocl.us/new_york_dataset)…"/>
          <p:cNvSpPr txBox="1"/>
          <p:nvPr>
            <p:ph type="body" idx="1"/>
          </p:nvPr>
        </p:nvSpPr>
        <p:spPr>
          <a:xfrm>
            <a:off x="406400" y="1396902"/>
            <a:ext cx="12192000" cy="7454998"/>
          </a:xfrm>
          <a:prstGeom prst="rect">
            <a:avLst/>
          </a:prstGeom>
        </p:spPr>
        <p:txBody>
          <a:bodyPr/>
          <a:lstStyle/>
          <a:p>
            <a:pPr marL="130866" indent="-130866" defTabSz="531622">
              <a:spcBef>
                <a:spcPts val="2500"/>
              </a:spcBef>
              <a:buChar char="‣"/>
              <a:defRPr sz="3094"/>
            </a:pPr>
            <a:r>
              <a:t>The neighborhoods of New York City have a total of 5 boroughs and 306 neighborhoods. In order to segment the neighborhoods and explore them, I created a dataset that contains the 5 boroughs and the neighborhoods that exist in each borough as well as the the latitude and longitude coordinates of each neighborhood. (The link to such datasets: </a:t>
            </a:r>
            <a:r>
              <a:rPr>
                <a:hlinkClick r:id="rId2" invalidUrl="" action="" tgtFrame="" tooltip="" history="1" highlightClick="0" endSnd="0"/>
              </a:rPr>
              <a:t>https://geo.nyu.edu/catalog/nyu_2451_34572</a:t>
            </a:r>
            <a:r>
              <a:t> -  </a:t>
            </a:r>
            <a:r>
              <a:rPr>
                <a:hlinkClick r:id="rId3" invalidUrl="" action="" tgtFrame="" tooltip="" history="1" highlightClick="0" endSnd="0"/>
              </a:rPr>
              <a:t>https://cocl.us/new_york_dataset</a:t>
            </a:r>
            <a:r>
              <a:t>)</a:t>
            </a:r>
          </a:p>
          <a:p>
            <a:pPr marL="130866" indent="-130866" defTabSz="531622">
              <a:spcBef>
                <a:spcPts val="2500"/>
              </a:spcBef>
              <a:buChar char="‣"/>
              <a:defRPr sz="3094"/>
            </a:pPr>
            <a:r>
              <a:t>New York City’s MOIA Annual Report 2018 was used to examine possible target demographics and extrapolate which backgrounds that might show the most interest.</a:t>
            </a:r>
          </a:p>
          <a:p>
            <a:pPr marL="130866" indent="-130866" defTabSz="531622">
              <a:spcBef>
                <a:spcPts val="2500"/>
              </a:spcBef>
              <a:buChar char="‣"/>
              <a:defRPr sz="3094"/>
            </a:pPr>
            <a:r>
              <a:t>Foursquare’s services were used to explore and examine New York City’s numerous neighborhoods. Foursquare data was deployed to parse out Venues, User tips, Feedback, Ratings of Neighboring restaurants that would be eventual competition.</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Data selection"/>
          <p:cNvSpPr txBox="1"/>
          <p:nvPr>
            <p:ph type="title"/>
          </p:nvPr>
        </p:nvSpPr>
        <p:spPr>
          <a:xfrm>
            <a:off x="406400" y="463367"/>
            <a:ext cx="5871398" cy="723901"/>
          </a:xfrm>
          <a:prstGeom prst="rect">
            <a:avLst/>
          </a:prstGeom>
        </p:spPr>
        <p:txBody>
          <a:bodyPr/>
          <a:lstStyle>
            <a:lvl1pPr defTabSz="467359">
              <a:spcBef>
                <a:spcPts val="2200"/>
              </a:spcBef>
              <a:defRPr sz="4800"/>
            </a:lvl1pPr>
          </a:lstStyle>
          <a:p>
            <a:pPr/>
            <a:r>
              <a:t>Data selection</a:t>
            </a:r>
          </a:p>
        </p:txBody>
      </p:sp>
      <p:sp>
        <p:nvSpPr>
          <p:cNvPr id="179" name="Find Coordinates for NYC city center…"/>
          <p:cNvSpPr txBox="1"/>
          <p:nvPr>
            <p:ph type="body" sz="quarter" idx="1"/>
          </p:nvPr>
        </p:nvSpPr>
        <p:spPr>
          <a:xfrm>
            <a:off x="406399" y="1252318"/>
            <a:ext cx="12192001" cy="1744533"/>
          </a:xfrm>
          <a:prstGeom prst="rect">
            <a:avLst/>
          </a:prstGeom>
        </p:spPr>
        <p:txBody>
          <a:bodyPr/>
          <a:lstStyle/>
          <a:p>
            <a:pPr marL="440055" indent="-440055" defTabSz="578358">
              <a:spcBef>
                <a:spcPts val="2700"/>
              </a:spcBef>
              <a:defRPr sz="2772">
                <a:solidFill>
                  <a:srgbClr val="FFFFFF"/>
                </a:solidFill>
                <a:latin typeface="Helvetica Neue"/>
                <a:ea typeface="Helvetica Neue"/>
                <a:cs typeface="Helvetica Neue"/>
                <a:sym typeface="Helvetica Neue"/>
              </a:defRPr>
            </a:pPr>
            <a:r>
              <a:t>Find Coordinates for NYC city center</a:t>
            </a:r>
          </a:p>
          <a:p>
            <a:pPr marL="440055" indent="-440055" defTabSz="578358">
              <a:spcBef>
                <a:spcPts val="2700"/>
              </a:spcBef>
              <a:defRPr sz="2772">
                <a:solidFill>
                  <a:srgbClr val="FFFFFF"/>
                </a:solidFill>
                <a:latin typeface="Helvetica Neue"/>
                <a:ea typeface="Helvetica Neue"/>
                <a:cs typeface="Helvetica Neue"/>
                <a:sym typeface="Helvetica Neue"/>
              </a:defRPr>
            </a:pPr>
            <a:r>
              <a:t>From these coordinates we can define our prospective neighborhoods using latitude and longitude </a:t>
            </a:r>
          </a:p>
        </p:txBody>
      </p:sp>
      <p:pic>
        <p:nvPicPr>
          <p:cNvPr id="180" name="Screen Shot 2019-06-11 at 7.36.16 PM.png" descr="Screen Shot 2019-06-11 at 7.36.16 PM.png"/>
          <p:cNvPicPr>
            <a:picLocks noChangeAspect="1"/>
          </p:cNvPicPr>
          <p:nvPr/>
        </p:nvPicPr>
        <p:blipFill>
          <a:blip r:embed="rId2">
            <a:extLst/>
          </a:blip>
          <a:stretch>
            <a:fillRect/>
          </a:stretch>
        </p:blipFill>
        <p:spPr>
          <a:xfrm>
            <a:off x="654732" y="3061901"/>
            <a:ext cx="10172701" cy="6362701"/>
          </a:xfrm>
          <a:prstGeom prst="rect">
            <a:avLst/>
          </a:prstGeom>
          <a:ln w="12700">
            <a:miter lim="400000"/>
          </a:ln>
        </p:spPr>
      </p:pic>
      <p:pic>
        <p:nvPicPr>
          <p:cNvPr id="181" name="Screen Shot 2019-06-11 at 7.39.52 PM.png" descr="Screen Shot 2019-06-11 at 7.39.52 PM.png"/>
          <p:cNvPicPr>
            <a:picLocks noChangeAspect="1"/>
          </p:cNvPicPr>
          <p:nvPr/>
        </p:nvPicPr>
        <p:blipFill>
          <a:blip r:embed="rId3">
            <a:extLst/>
          </a:blip>
          <a:stretch>
            <a:fillRect/>
          </a:stretch>
        </p:blipFill>
        <p:spPr>
          <a:xfrm>
            <a:off x="7980389" y="2726662"/>
            <a:ext cx="4614733" cy="1729269"/>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Data selection"/>
          <p:cNvSpPr txBox="1"/>
          <p:nvPr>
            <p:ph type="title"/>
          </p:nvPr>
        </p:nvSpPr>
        <p:spPr>
          <a:xfrm>
            <a:off x="406399" y="410994"/>
            <a:ext cx="6299201" cy="723901"/>
          </a:xfrm>
          <a:prstGeom prst="rect">
            <a:avLst/>
          </a:prstGeom>
        </p:spPr>
        <p:txBody>
          <a:bodyPr/>
          <a:lstStyle>
            <a:lvl1pPr defTabSz="467359">
              <a:spcBef>
                <a:spcPts val="2200"/>
              </a:spcBef>
              <a:defRPr sz="4800"/>
            </a:lvl1pPr>
          </a:lstStyle>
          <a:p>
            <a:pPr/>
            <a:r>
              <a:t>Data selection</a:t>
            </a:r>
          </a:p>
        </p:txBody>
      </p:sp>
      <p:sp>
        <p:nvSpPr>
          <p:cNvPr id="184" name="While using Foursquare, related Mexican restaurants were gathered in a 16000 meter radius (~10 miles) The red circle denotes the downtown area, while blue circles denotes Mexican restaurants.…"/>
          <p:cNvSpPr txBox="1"/>
          <p:nvPr>
            <p:ph type="body" sz="quarter" idx="1"/>
          </p:nvPr>
        </p:nvSpPr>
        <p:spPr>
          <a:xfrm>
            <a:off x="406400" y="1212005"/>
            <a:ext cx="12192000" cy="1865062"/>
          </a:xfrm>
          <a:prstGeom prst="rect">
            <a:avLst/>
          </a:prstGeom>
        </p:spPr>
        <p:txBody>
          <a:bodyPr/>
          <a:lstStyle/>
          <a:p>
            <a:pPr marL="271144" indent="-271144" defTabSz="356362">
              <a:spcBef>
                <a:spcPts val="1700"/>
              </a:spcBef>
              <a:defRPr sz="2135">
                <a:solidFill>
                  <a:srgbClr val="FFFFFF"/>
                </a:solidFill>
                <a:latin typeface="Helvetica Neue"/>
                <a:ea typeface="Helvetica Neue"/>
                <a:cs typeface="Helvetica Neue"/>
                <a:sym typeface="Helvetica Neue"/>
              </a:defRPr>
            </a:pPr>
            <a:r>
              <a:t>While using Foursquare, related Mexican restaurants were gathered in a 16000 meter radius (~10 miles) The red circle denotes the downtown area, while blue circles denotes Mexican restaurants.</a:t>
            </a:r>
          </a:p>
          <a:p>
            <a:pPr marL="271144" indent="-271144" defTabSz="356362">
              <a:spcBef>
                <a:spcPts val="1700"/>
              </a:spcBef>
              <a:defRPr sz="2135">
                <a:solidFill>
                  <a:srgbClr val="FFFFFF"/>
                </a:solidFill>
                <a:latin typeface="Helvetica Neue"/>
                <a:ea typeface="Helvetica Neue"/>
                <a:cs typeface="Helvetica Neue"/>
                <a:sym typeface="Helvetica Neue"/>
              </a:defRPr>
            </a:pPr>
            <a:r>
              <a:t>The closest proximity was narrowed to 3 Boroughs</a:t>
            </a:r>
          </a:p>
          <a:p>
            <a:pPr marL="271144" indent="-271144" defTabSz="356362">
              <a:spcBef>
                <a:spcPts val="1700"/>
              </a:spcBef>
              <a:defRPr sz="2135">
                <a:solidFill>
                  <a:srgbClr val="FFFFFF"/>
                </a:solidFill>
                <a:latin typeface="Helvetica Neue"/>
                <a:ea typeface="Helvetica Neue"/>
                <a:cs typeface="Helvetica Neue"/>
                <a:sym typeface="Helvetica Neue"/>
              </a:defRPr>
            </a:pPr>
            <a:r>
              <a:t>Manhattan, Brooklyn, Queens</a:t>
            </a:r>
          </a:p>
        </p:txBody>
      </p:sp>
      <p:pic>
        <p:nvPicPr>
          <p:cNvPr id="185" name="Screen Shot 2019-06-11 at 8.10.01 PM.png" descr="Screen Shot 2019-06-11 at 8.10.01 PM.png"/>
          <p:cNvPicPr>
            <a:picLocks noChangeAspect="1"/>
          </p:cNvPicPr>
          <p:nvPr/>
        </p:nvPicPr>
        <p:blipFill>
          <a:blip r:embed="rId2">
            <a:extLst/>
          </a:blip>
          <a:stretch>
            <a:fillRect/>
          </a:stretch>
        </p:blipFill>
        <p:spPr>
          <a:xfrm>
            <a:off x="1460500" y="3154177"/>
            <a:ext cx="10283618" cy="6436976"/>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Understanding the data"/>
          <p:cNvSpPr txBox="1"/>
          <p:nvPr>
            <p:ph type="title"/>
          </p:nvPr>
        </p:nvSpPr>
        <p:spPr>
          <a:xfrm>
            <a:off x="406400" y="444500"/>
            <a:ext cx="6299200" cy="723900"/>
          </a:xfrm>
          <a:prstGeom prst="rect">
            <a:avLst/>
          </a:prstGeom>
        </p:spPr>
        <p:txBody>
          <a:bodyPr/>
          <a:lstStyle>
            <a:lvl1pPr defTabSz="467359">
              <a:spcBef>
                <a:spcPts val="2200"/>
              </a:spcBef>
              <a:defRPr sz="4800"/>
            </a:lvl1pPr>
          </a:lstStyle>
          <a:p>
            <a:pPr/>
            <a:r>
              <a:t>Understanding the data</a:t>
            </a:r>
          </a:p>
        </p:txBody>
      </p:sp>
      <p:sp>
        <p:nvSpPr>
          <p:cNvPr id="188" name="The restaurants were selected through a limit of the top 60 restaurants in a 16000 meter radius, however only 50 venues were returned through Foursquare API."/>
          <p:cNvSpPr txBox="1"/>
          <p:nvPr>
            <p:ph type="body" sz="quarter" idx="1"/>
          </p:nvPr>
        </p:nvSpPr>
        <p:spPr>
          <a:xfrm>
            <a:off x="406399" y="1383357"/>
            <a:ext cx="12192001" cy="1684785"/>
          </a:xfrm>
          <a:prstGeom prst="rect">
            <a:avLst/>
          </a:prstGeom>
        </p:spPr>
        <p:txBody>
          <a:bodyPr/>
          <a:lstStyle>
            <a:lvl1pPr>
              <a:defRPr sz="3000">
                <a:solidFill>
                  <a:srgbClr val="FFFFFF"/>
                </a:solidFill>
                <a:latin typeface="Helvetica Neue"/>
                <a:ea typeface="Helvetica Neue"/>
                <a:cs typeface="Helvetica Neue"/>
                <a:sym typeface="Helvetica Neue"/>
              </a:defRPr>
            </a:lvl1pPr>
          </a:lstStyle>
          <a:p>
            <a:pPr/>
            <a:r>
              <a:t>The restaurants were selected through a limit of the top 60 restaurants in a 16000 meter radius, however only 50 venues were returned through Foursquare API.</a:t>
            </a:r>
          </a:p>
        </p:txBody>
      </p:sp>
      <p:pic>
        <p:nvPicPr>
          <p:cNvPr id="189" name="Screen Shot 2019-06-11 at 8.30.30 PM.png" descr="Screen Shot 2019-06-11 at 8.30.30 PM.png"/>
          <p:cNvPicPr>
            <a:picLocks noChangeAspect="1"/>
          </p:cNvPicPr>
          <p:nvPr/>
        </p:nvPicPr>
        <p:blipFill>
          <a:blip r:embed="rId2">
            <a:extLst/>
          </a:blip>
          <a:stretch>
            <a:fillRect/>
          </a:stretch>
        </p:blipFill>
        <p:spPr>
          <a:xfrm>
            <a:off x="6940550" y="2448773"/>
            <a:ext cx="5294118" cy="1399328"/>
          </a:xfrm>
          <a:prstGeom prst="rect">
            <a:avLst/>
          </a:prstGeom>
          <a:ln w="12700">
            <a:miter lim="400000"/>
          </a:ln>
        </p:spPr>
      </p:pic>
      <p:pic>
        <p:nvPicPr>
          <p:cNvPr id="190" name="Screen Shot 2019-06-11 at 8.34.23 PM.png" descr="Screen Shot 2019-06-11 at 8.34.23 PM.png"/>
          <p:cNvPicPr>
            <a:picLocks noChangeAspect="1"/>
          </p:cNvPicPr>
          <p:nvPr/>
        </p:nvPicPr>
        <p:blipFill>
          <a:blip r:embed="rId3">
            <a:extLst/>
          </a:blip>
          <a:stretch>
            <a:fillRect/>
          </a:stretch>
        </p:blipFill>
        <p:spPr>
          <a:xfrm>
            <a:off x="6717757" y="3994989"/>
            <a:ext cx="5155504" cy="5399663"/>
          </a:xfrm>
          <a:prstGeom prst="rect">
            <a:avLst/>
          </a:prstGeom>
          <a:ln w="12700">
            <a:miter lim="400000"/>
          </a:ln>
        </p:spPr>
      </p:pic>
      <p:sp>
        <p:nvSpPr>
          <p:cNvPr id="191" name="From the reported data, we can see that the first snapshot of data is dominated by restaurant chains. Namely, Chipotle Mexican Grill  and QDOBA Mexican Eats.…"/>
          <p:cNvSpPr txBox="1"/>
          <p:nvPr/>
        </p:nvSpPr>
        <p:spPr>
          <a:xfrm>
            <a:off x="444500" y="3035300"/>
            <a:ext cx="6100565" cy="55626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marL="118430" indent="-118430">
              <a:spcBef>
                <a:spcPts val="2800"/>
              </a:spcBef>
              <a:buClr>
                <a:schemeClr val="accent1"/>
              </a:buClr>
              <a:buSzPct val="104999"/>
              <a:buFont typeface="Avenir Next"/>
              <a:buChar char="▸"/>
              <a:defRPr sz="3300">
                <a:solidFill>
                  <a:srgbClr val="FFFFFF"/>
                </a:solidFill>
                <a:latin typeface="Helvetica Neue"/>
                <a:ea typeface="Helvetica Neue"/>
                <a:cs typeface="Helvetica Neue"/>
                <a:sym typeface="Helvetica Neue"/>
              </a:defRPr>
            </a:pPr>
            <a:r>
              <a:t>From the reported data, we can see that the first snapshot of data is dominated by restaurant chains. Namely, Chipotle Mexican Grill  and QDOBA Mexican Eats.</a:t>
            </a:r>
          </a:p>
          <a:p>
            <a:pPr marL="118430" indent="-118430">
              <a:spcBef>
                <a:spcPts val="2800"/>
              </a:spcBef>
              <a:buClr>
                <a:schemeClr val="accent1"/>
              </a:buClr>
              <a:buSzPct val="104999"/>
              <a:buFont typeface="Avenir Next"/>
              <a:buChar char="▸"/>
              <a:defRPr sz="3300">
                <a:solidFill>
                  <a:srgbClr val="FFFFFF"/>
                </a:solidFill>
                <a:latin typeface="Helvetica Neue"/>
                <a:ea typeface="Helvetica Neue"/>
                <a:cs typeface="Helvetica Neue"/>
                <a:sym typeface="Helvetica Neue"/>
              </a:defRPr>
            </a:pPr>
            <a:r>
              <a:t>This could prove a special business angle for our clients. Homemade food vs Fast-food.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Understanding the data"/>
          <p:cNvSpPr txBox="1"/>
          <p:nvPr>
            <p:ph type="title"/>
          </p:nvPr>
        </p:nvSpPr>
        <p:spPr>
          <a:xfrm>
            <a:off x="406400" y="444500"/>
            <a:ext cx="12192000" cy="723900"/>
          </a:xfrm>
          <a:prstGeom prst="rect">
            <a:avLst/>
          </a:prstGeom>
        </p:spPr>
        <p:txBody>
          <a:bodyPr/>
          <a:lstStyle>
            <a:lvl1pPr defTabSz="467359">
              <a:spcBef>
                <a:spcPts val="2200"/>
              </a:spcBef>
              <a:defRPr sz="4800"/>
            </a:lvl1pPr>
          </a:lstStyle>
          <a:p>
            <a:pPr/>
            <a:r>
              <a:t>Understanding the data</a:t>
            </a:r>
          </a:p>
        </p:txBody>
      </p:sp>
      <p:sp>
        <p:nvSpPr>
          <p:cNvPr id="194" name="From the previous maps we can see that Manhattan is completely overrun by Mexican style restaurants…"/>
          <p:cNvSpPr txBox="1"/>
          <p:nvPr>
            <p:ph type="body" idx="1"/>
          </p:nvPr>
        </p:nvSpPr>
        <p:spPr>
          <a:xfrm>
            <a:off x="406400" y="1631950"/>
            <a:ext cx="12192000" cy="6108700"/>
          </a:xfrm>
          <a:prstGeom prst="rect">
            <a:avLst/>
          </a:prstGeom>
        </p:spPr>
        <p:txBody>
          <a:bodyPr/>
          <a:lstStyle/>
          <a:p>
            <a:pPr/>
            <a:r>
              <a:t>From the previous maps we can see that Manhattan is completely overrun by Mexican style restaurants </a:t>
            </a:r>
          </a:p>
          <a:p>
            <a:pPr/>
            <a:r>
              <a:t>Our clients want to stay close to the city center while being offered an opportunity where their restaurant can emerge among the local competition </a:t>
            </a:r>
          </a:p>
          <a:p>
            <a:pPr/>
            <a:r>
              <a:t>From this assertion, Brooklyn satisfies these requirements.</a:t>
            </a:r>
          </a:p>
        </p:txBody>
      </p:sp>
      <p:pic>
        <p:nvPicPr>
          <p:cNvPr id="195" name="Screen Shot 2019-06-11 at 9.14.59 PM.png" descr="Screen Shot 2019-06-11 at 9.14.59 PM.png"/>
          <p:cNvPicPr>
            <a:picLocks noChangeAspect="1"/>
          </p:cNvPicPr>
          <p:nvPr/>
        </p:nvPicPr>
        <p:blipFill>
          <a:blip r:embed="rId2">
            <a:extLst/>
          </a:blip>
          <a:stretch>
            <a:fillRect/>
          </a:stretch>
        </p:blipFill>
        <p:spPr>
          <a:xfrm>
            <a:off x="2116308" y="5574787"/>
            <a:ext cx="8553693" cy="3994663"/>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Understanding the Data (MOIA)"/>
          <p:cNvSpPr txBox="1"/>
          <p:nvPr>
            <p:ph type="title"/>
          </p:nvPr>
        </p:nvSpPr>
        <p:spPr>
          <a:xfrm>
            <a:off x="406400" y="419100"/>
            <a:ext cx="12192000" cy="723900"/>
          </a:xfrm>
          <a:prstGeom prst="rect">
            <a:avLst/>
          </a:prstGeom>
        </p:spPr>
        <p:txBody>
          <a:bodyPr/>
          <a:lstStyle>
            <a:lvl1pPr defTabSz="467359">
              <a:spcBef>
                <a:spcPts val="2200"/>
              </a:spcBef>
              <a:defRPr sz="4800"/>
            </a:lvl1pPr>
          </a:lstStyle>
          <a:p>
            <a:pPr/>
            <a:r>
              <a:t>Understanding the Data (MOIA)</a:t>
            </a:r>
          </a:p>
        </p:txBody>
      </p:sp>
      <p:sp>
        <p:nvSpPr>
          <p:cNvPr id="198" name="The 2018 MOIA Annual Report is the closest approximation to New York City immigration.…"/>
          <p:cNvSpPr txBox="1"/>
          <p:nvPr>
            <p:ph type="body" idx="1"/>
          </p:nvPr>
        </p:nvSpPr>
        <p:spPr>
          <a:xfrm>
            <a:off x="406400" y="1117600"/>
            <a:ext cx="12192000" cy="6108700"/>
          </a:xfrm>
          <a:prstGeom prst="rect">
            <a:avLst/>
          </a:prstGeom>
        </p:spPr>
        <p:txBody>
          <a:bodyPr/>
          <a:lstStyle/>
          <a:p>
            <a:pPr/>
            <a:r>
              <a:t>The 2018 MOIA Annual Report is the closest approximation to New York City immigration.</a:t>
            </a:r>
          </a:p>
          <a:p>
            <a:pPr/>
            <a:r>
              <a:t>The top ten country of origin for NYC immigrants demonstrate several Latin countries which are related to our clients restaurant which could be potential clientele </a:t>
            </a:r>
          </a:p>
        </p:txBody>
      </p:sp>
      <p:pic>
        <p:nvPicPr>
          <p:cNvPr id="199" name="Screen Shot 2019-06-11 at 9.18.06 PM.png" descr="Screen Shot 2019-06-11 at 9.18.06 PM.png"/>
          <p:cNvPicPr>
            <a:picLocks noChangeAspect="1"/>
          </p:cNvPicPr>
          <p:nvPr/>
        </p:nvPicPr>
        <p:blipFill>
          <a:blip r:embed="rId2">
            <a:extLst/>
          </a:blip>
          <a:stretch>
            <a:fillRect/>
          </a:stretch>
        </p:blipFill>
        <p:spPr>
          <a:xfrm>
            <a:off x="2304106" y="4124638"/>
            <a:ext cx="7959447" cy="5404778"/>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